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71" r:id="rId6"/>
    <p:sldId id="259" r:id="rId7"/>
    <p:sldId id="260" r:id="rId8"/>
    <p:sldId id="261" r:id="rId9"/>
    <p:sldId id="262" r:id="rId10"/>
    <p:sldId id="263" r:id="rId11"/>
    <p:sldId id="264" r:id="rId12"/>
  </p:sldIdLst>
  <p:sldSz cx="11664950" cy="6858000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00"/>
    <a:srgbClr val="00FF00"/>
    <a:srgbClr val="FF99FF"/>
    <a:srgbClr val="FF00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78" y="-426"/>
      </p:cViewPr>
      <p:guideLst>
        <p:guide orient="horz" pos="2160"/>
        <p:guide pos="36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109281-3915-4F0C-97E8-051E2B25A436}" type="datetimeFigureOut">
              <a:rPr lang="ar-SA"/>
              <a:pPr>
                <a:defRPr/>
              </a:pPr>
              <a:t>14/03/1444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512763" y="685800"/>
            <a:ext cx="5832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91C976-B588-4054-953B-1ED2C5CAE25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737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12763" y="685800"/>
            <a:ext cx="58324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069FF5-4F36-45DE-A24F-10B75EFDE823}" type="slidenum">
              <a:rPr lang="ar-SA" smtClean="0"/>
              <a:pPr>
                <a:defRPr/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12763" y="685800"/>
            <a:ext cx="58324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946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B03C8-7A56-4FBD-AAA6-A0ED9E8B0D0E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12763" y="685800"/>
            <a:ext cx="58324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048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BDFA2A-DF34-4890-9C74-519BD5EFABE7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12763" y="685800"/>
            <a:ext cx="58324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150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B8F8E-8503-4A25-800F-E554AE78C9D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12763" y="685800"/>
            <a:ext cx="58324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266C8E-7376-4F16-BFAF-C8FE21871A19}" type="slidenum">
              <a:rPr lang="ar-SA" smtClean="0"/>
              <a:pPr>
                <a:defRPr/>
              </a:pPr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3693901" y="4303713"/>
            <a:ext cx="417994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atin typeface="+mn-lt"/>
              <a:cs typeface="+mn-cs"/>
            </a:endParaRPr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0" y="1066800"/>
            <a:ext cx="11081703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>
              <a:latin typeface="+mn-lt"/>
              <a:cs typeface="+mn-cs"/>
            </a:endParaRPr>
          </a:p>
        </p:txBody>
      </p:sp>
      <p:grpSp>
        <p:nvGrpSpPr>
          <p:cNvPr id="6" name="Group 1048"/>
          <p:cNvGrpSpPr>
            <a:grpSpLocks/>
          </p:cNvGrpSpPr>
          <p:nvPr/>
        </p:nvGrpSpPr>
        <p:grpSpPr bwMode="auto">
          <a:xfrm>
            <a:off x="680456" y="0"/>
            <a:ext cx="4179940" cy="2133600"/>
            <a:chOff x="336" y="0"/>
            <a:chExt cx="2064" cy="1344"/>
          </a:xfrm>
        </p:grpSpPr>
        <p:sp>
          <p:nvSpPr>
            <p:cNvPr id="7" name="Rectangle 1030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8" name="Rectangle 1031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9" name="Rectangle 1032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0" name="Rectangle 1033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1" name="Rectangle 1034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2" name="Rectangle 1035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3" name="Rectangle 1036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4" name="Rectangle 1037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5" name="Rectangle 1038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6" name="Rectangle 1039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7" name="Rectangle 1040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  <p:sp>
          <p:nvSpPr>
            <p:cNvPr id="18" name="Rectangle 1041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 sz="2400">
                <a:latin typeface="+mn-lt"/>
                <a:cs typeface="+mn-cs"/>
              </a:endParaRPr>
            </a:p>
          </p:txBody>
        </p:sp>
      </p:grpSp>
      <p:sp>
        <p:nvSpPr>
          <p:cNvPr id="19" name="Rectangle 1042"/>
          <p:cNvSpPr>
            <a:spLocks noChangeArrowheads="1"/>
          </p:cNvSpPr>
          <p:nvPr/>
        </p:nvSpPr>
        <p:spPr bwMode="auto">
          <a:xfrm>
            <a:off x="5249227" y="4191000"/>
            <a:ext cx="26934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>
              <a:latin typeface="+mn-lt"/>
              <a:cs typeface="+mn-cs"/>
            </a:endParaRPr>
          </a:p>
        </p:txBody>
      </p:sp>
      <p:sp>
        <p:nvSpPr>
          <p:cNvPr id="20" name="Rectangle 1043"/>
          <p:cNvSpPr>
            <a:spLocks noChangeArrowheads="1"/>
          </p:cNvSpPr>
          <p:nvPr/>
        </p:nvSpPr>
        <p:spPr bwMode="auto">
          <a:xfrm>
            <a:off x="5638059" y="4191000"/>
            <a:ext cx="26934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>
              <a:latin typeface="+mn-lt"/>
              <a:cs typeface="+mn-cs"/>
            </a:endParaRPr>
          </a:p>
        </p:txBody>
      </p:sp>
      <p:sp>
        <p:nvSpPr>
          <p:cNvPr id="21" name="Rectangle 1044"/>
          <p:cNvSpPr>
            <a:spLocks noChangeArrowheads="1"/>
          </p:cNvSpPr>
          <p:nvPr/>
        </p:nvSpPr>
        <p:spPr bwMode="auto">
          <a:xfrm>
            <a:off x="6026891" y="4191000"/>
            <a:ext cx="26934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>
              <a:latin typeface="+mn-lt"/>
              <a:cs typeface="+mn-cs"/>
            </a:endParaRPr>
          </a:p>
        </p:txBody>
      </p:sp>
      <p:sp>
        <p:nvSpPr>
          <p:cNvPr id="368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74871" y="2286000"/>
            <a:ext cx="9915208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749743" y="4495800"/>
            <a:ext cx="8165465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22" name="Rectangle 1045"/>
          <p:cNvSpPr>
            <a:spLocks noGrp="1" noChangeArrowheads="1"/>
          </p:cNvSpPr>
          <p:nvPr>
            <p:ph type="dt" sz="half" idx="10"/>
          </p:nvPr>
        </p:nvSpPr>
        <p:spPr>
          <a:xfrm>
            <a:off x="1846950" y="6507164"/>
            <a:ext cx="233299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52C3-3262-462B-974C-0AD28B44ADC4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23" name="Rectangle 1046"/>
          <p:cNvSpPr>
            <a:spLocks noGrp="1" noChangeArrowheads="1"/>
          </p:cNvSpPr>
          <p:nvPr>
            <p:ph type="ftr" sz="quarter" idx="11"/>
          </p:nvPr>
        </p:nvSpPr>
        <p:spPr>
          <a:xfrm>
            <a:off x="6901762" y="6507164"/>
            <a:ext cx="3693901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24" name="Rectangle 10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3841" y="6145214"/>
            <a:ext cx="870751" cy="584775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9EB1C26E-23FA-4211-AED3-CC9EFA1641D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9055-6D3C-477C-A824-BB92E0DDCB6C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039A3-6AF3-4053-837E-CADE45B93B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432787" y="1219200"/>
            <a:ext cx="2260084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652535" y="1219200"/>
            <a:ext cx="6585836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4FFB0-6379-4D04-A7E6-87881EDA8AD9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28CD-14A5-4032-8ACA-0288D7F7C50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F914C-45E5-4821-BE5F-7D3E7FB626D7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2B45-1132-475B-88C4-C4133AA9A94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1450" y="4406901"/>
            <a:ext cx="9915208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21450" y="2906713"/>
            <a:ext cx="991520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9F1BF-C6C0-4059-AD38-A7A68FCD1FEE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97A1-EDAB-403A-9EC9-3F40AEEA9FC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652535" y="2819400"/>
            <a:ext cx="442296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69911" y="2819400"/>
            <a:ext cx="442296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CBDE4-88B5-4C93-8FBE-BE7F12CB0E99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00FB-3A19-4E2B-A1D3-A03848B00AC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3248" y="274638"/>
            <a:ext cx="1049845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83248" y="1535113"/>
            <a:ext cx="51540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83248" y="2174875"/>
            <a:ext cx="51540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925633" y="1535113"/>
            <a:ext cx="51560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925633" y="2174875"/>
            <a:ext cx="51560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45C6-51CC-4CA3-BE8C-C064FF07E782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EE1FE-0E6D-4518-BDF9-C2FDCF26E1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7B08D-DB84-4B32-849A-FD413418D241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74F59-FE9C-44A7-A122-1D2300FB9C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63D72-2B12-47BD-95E6-6F4BFD64D607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6F8E1-F344-4370-B6A1-FF7411D8077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3248" y="273050"/>
            <a:ext cx="3837688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60671" y="273051"/>
            <a:ext cx="652103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83248" y="1435101"/>
            <a:ext cx="38376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D1F9-84DA-4060-950D-07EEEF67EFF7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45DA-ED3E-44DA-B636-0290D95021A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412" y="4800600"/>
            <a:ext cx="699897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412" y="612775"/>
            <a:ext cx="699897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286412" y="5367338"/>
            <a:ext cx="699897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66991-2586-4846-A382-4632B2E30E50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9DDF-489E-4F95-91AF-FF211F582A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hecker dir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2535" y="2819400"/>
            <a:ext cx="904033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290594" y="609600"/>
            <a:ext cx="388832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>
              <a:latin typeface="+mn-lt"/>
              <a:cs typeface="+mn-cs"/>
            </a:endParaRP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652535" y="1219200"/>
            <a:ext cx="904033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52535" y="6507164"/>
            <a:ext cx="233299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05F0B-F045-4E49-A07A-C01198156B30}" type="datetime2">
              <a:rPr lang="ar-SA"/>
              <a:pPr>
                <a:defRPr/>
              </a:pPr>
              <a:t>الأحد، 14 ربيع الأول، 1444</a:t>
            </a:fld>
            <a:endParaRPr lang="ar-SA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98970" y="6507164"/>
            <a:ext cx="3693901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/>
              <a:t>أ / مجدى مختار إبراهيم - مصر - المنصورة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0696" y="6205538"/>
            <a:ext cx="782586" cy="52322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28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98D25E-DE3F-4F4B-9DA4-58818EB92E0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755650"/>
            <a:ext cx="748501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atin typeface="+mn-lt"/>
              <a:cs typeface="+mn-cs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7096178" y="457200"/>
            <a:ext cx="388832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atin typeface="+mn-lt"/>
              <a:cs typeface="+mn-cs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0790079" y="3962400"/>
            <a:ext cx="48604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atin typeface="+mn-lt"/>
              <a:cs typeface="+mn-cs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11081702" y="3657600"/>
            <a:ext cx="48604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atin typeface="+mn-lt"/>
              <a:cs typeface="+mn-cs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2286000"/>
            <a:ext cx="1360911" cy="1066800"/>
            <a:chOff x="0" y="1440"/>
            <a:chExt cx="672" cy="672"/>
          </a:xfrm>
        </p:grpSpPr>
        <p:grpSp>
          <p:nvGrpSpPr>
            <p:cNvPr id="1047" name="Group 26"/>
            <p:cNvGrpSpPr>
              <a:grpSpLocks/>
            </p:cNvGrpSpPr>
            <p:nvPr userDrawn="1"/>
          </p:nvGrpSpPr>
          <p:grpSpPr bwMode="auto">
            <a:xfrm>
              <a:off x="0" y="1440"/>
              <a:ext cx="672" cy="672"/>
              <a:chOff x="0" y="1440"/>
              <a:chExt cx="672" cy="672"/>
            </a:xfrm>
          </p:grpSpPr>
          <p:sp>
            <p:nvSpPr>
              <p:cNvPr id="35843" name="Rectangle 3"/>
              <p:cNvSpPr>
                <a:spLocks noChangeArrowheads="1"/>
              </p:cNvSpPr>
              <p:nvPr/>
            </p:nvSpPr>
            <p:spPr bwMode="auto">
              <a:xfrm>
                <a:off x="0" y="1440"/>
                <a:ext cx="336" cy="336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SA" sz="2400">
                  <a:latin typeface="+mn-lt"/>
                  <a:cs typeface="+mn-cs"/>
                </a:endParaRPr>
              </a:p>
            </p:txBody>
          </p:sp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336" y="1776"/>
                <a:ext cx="336" cy="336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SA" sz="2400">
                  <a:latin typeface="+mn-lt"/>
                  <a:cs typeface="+mn-cs"/>
                </a:endParaRPr>
              </a:p>
            </p:txBody>
          </p:sp>
        </p:grp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0" y="1440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>
                <a:latin typeface="+mn-lt"/>
                <a:cs typeface="+mn-cs"/>
              </a:endParaRPr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336" y="177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>
                <a:latin typeface="+mn-lt"/>
                <a:cs typeface="+mn-cs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972079" y="152400"/>
            <a:ext cx="2527406" cy="1295400"/>
            <a:chOff x="480" y="96"/>
            <a:chExt cx="1248" cy="816"/>
          </a:xfrm>
        </p:grpSpPr>
        <p:grpSp>
          <p:nvGrpSpPr>
            <p:cNvPr id="1038" name="Group 25"/>
            <p:cNvGrpSpPr>
              <a:grpSpLocks/>
            </p:cNvGrpSpPr>
            <p:nvPr userDrawn="1"/>
          </p:nvGrpSpPr>
          <p:grpSpPr bwMode="auto">
            <a:xfrm>
              <a:off x="480" y="96"/>
              <a:ext cx="1248" cy="816"/>
              <a:chOff x="480" y="96"/>
              <a:chExt cx="1248" cy="816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48" y="336"/>
                <a:ext cx="240" cy="240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SA" sz="2400">
                  <a:latin typeface="+mn-lt"/>
                  <a:cs typeface="+mn-cs"/>
                </a:endParaRPr>
              </a:p>
            </p:txBody>
          </p:sp>
          <p:sp>
            <p:nvSpPr>
              <p:cNvPr id="35846" name="Rectangle 6"/>
              <p:cNvSpPr>
                <a:spLocks noChangeArrowheads="1"/>
              </p:cNvSpPr>
              <p:nvPr/>
            </p:nvSpPr>
            <p:spPr bwMode="auto">
              <a:xfrm>
                <a:off x="480" y="672"/>
                <a:ext cx="240" cy="240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SA" sz="2400">
                  <a:latin typeface="+mn-lt"/>
                  <a:cs typeface="+mn-cs"/>
                </a:endParaRPr>
              </a:p>
            </p:txBody>
          </p:sp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720" y="432"/>
                <a:ext cx="240" cy="240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SA" sz="2400">
                  <a:latin typeface="+mn-lt"/>
                  <a:cs typeface="+mn-cs"/>
                </a:endParaRPr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488" y="96"/>
                <a:ext cx="240" cy="240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SA" sz="2400">
                  <a:latin typeface="+mn-lt"/>
                  <a:cs typeface="+mn-cs"/>
                </a:endParaRPr>
              </a:p>
            </p:txBody>
          </p:sp>
        </p:grp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248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>
                <a:latin typeface="+mn-lt"/>
                <a:cs typeface="+mn-cs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/>
          </p:nvSpPr>
          <p:spPr bwMode="auto">
            <a:xfrm>
              <a:off x="480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>
                <a:latin typeface="+mn-lt"/>
                <a:cs typeface="+mn-cs"/>
              </a:endParaRPr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720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>
                <a:latin typeface="+mn-lt"/>
                <a:cs typeface="+mn-cs"/>
              </a:endParaRPr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488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SA">
                <a:latin typeface="+mn-lt"/>
                <a:cs typeface="+mn-cs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>
    <p:checker dir="vert"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680455" y="6096001"/>
            <a:ext cx="3499485" cy="307975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BA6597C-C837-4B33-B218-988865DE413A}" type="datetime2">
              <a:rPr lang="ar-SA" sz="1400" b="1" smtClean="0">
                <a:solidFill>
                  <a:srgbClr val="00FF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rgbClr val="00FF00"/>
              </a:solidFill>
            </a:endParaRPr>
          </a:p>
        </p:txBody>
      </p:sp>
      <p:sp>
        <p:nvSpPr>
          <p:cNvPr id="3077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493841" y="6145214"/>
            <a:ext cx="415498" cy="58477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B9AA7-6E8D-4C44-9169-5AD39FFF2106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ar-SA" smtClean="0"/>
          </a:p>
        </p:txBody>
      </p:sp>
      <p:sp>
        <p:nvSpPr>
          <p:cNvPr id="3081" name="DownRibbonSharp"/>
          <p:cNvSpPr>
            <a:spLocks noEditPoints="1" noChangeArrowheads="1"/>
          </p:cNvSpPr>
          <p:nvPr/>
        </p:nvSpPr>
        <p:spPr bwMode="auto">
          <a:xfrm>
            <a:off x="1652535" y="1600200"/>
            <a:ext cx="8943128" cy="24384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chemeClr val="bg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4277148" y="2209800"/>
            <a:ext cx="3693901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أسلوب النِّداء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 rot="424872">
            <a:off x="4471564" y="4800601"/>
            <a:ext cx="3402277" cy="10271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ar-EG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20000" scaled="1"/>
                </a:gradFill>
                <a:latin typeface="Arial"/>
                <a:cs typeface="Arial"/>
              </a:rPr>
              <a:t>اللغة العربيَّة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2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>
    <p:comb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41366" y="990600"/>
            <a:ext cx="8554297" cy="685800"/>
          </a:xfrm>
          <a:solidFill>
            <a:srgbClr val="92D050"/>
          </a:solidFill>
          <a:ln>
            <a:solidFill>
              <a:srgbClr val="00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u="sng" dirty="0" smtClean="0">
                <a:solidFill>
                  <a:schemeClr val="bg1">
                    <a:lumMod val="60000"/>
                    <a:lumOff val="40000"/>
                  </a:schemeClr>
                </a:solidFill>
                <a:cs typeface="PT Bold Heading" pitchFamily="2" charset="-78"/>
              </a:rPr>
              <a:t>نداء ما فيه ( ال )</a:t>
            </a:r>
            <a:endParaRPr lang="ar-SA" u="sng" dirty="0">
              <a:solidFill>
                <a:schemeClr val="bg1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752600"/>
            <a:ext cx="9234752" cy="4419600"/>
          </a:xfrm>
          <a:solidFill>
            <a:schemeClr val="bg1">
              <a:lumMod val="60000"/>
              <a:lumOff val="4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b="1" dirty="0" smtClean="0">
                <a:solidFill>
                  <a:srgbClr val="00FF00"/>
                </a:solidFill>
              </a:rPr>
              <a:t>إذا أريد نداء اسم فيه ( ال ) :</a:t>
            </a:r>
          </a:p>
          <a:p>
            <a:pPr eaLnBrk="1" hangingPunct="1">
              <a:defRPr/>
            </a:pPr>
            <a:r>
              <a:rPr lang="ar-SA" b="1" dirty="0" smtClean="0"/>
              <a:t>1- نأتي قبله بلفظة ( أىّ ) للمذكر .</a:t>
            </a:r>
          </a:p>
          <a:p>
            <a:pPr eaLnBrk="1" hangingPunct="1">
              <a:defRPr/>
            </a:pPr>
            <a:r>
              <a:rPr lang="ar-SA" b="1" dirty="0" smtClean="0">
                <a:solidFill>
                  <a:srgbClr val="00FFFF"/>
                </a:solidFill>
              </a:rPr>
              <a:t>مثل قول الشاعر :</a:t>
            </a:r>
          </a:p>
          <a:p>
            <a:pPr eaLnBrk="1" hangingPunct="1">
              <a:defRPr/>
            </a:pPr>
            <a:r>
              <a:rPr lang="ar-SA" b="1" dirty="0" smtClean="0">
                <a:solidFill>
                  <a:srgbClr val="FF99FF"/>
                </a:solidFill>
              </a:rPr>
              <a:t>         يأيُّها الرَّجلُ المعلم غيرَه          هلاَّ لنفسك كان ذا التعليم </a:t>
            </a:r>
          </a:p>
          <a:p>
            <a:pPr eaLnBrk="1" hangingPunct="1">
              <a:defRPr/>
            </a:pPr>
            <a:r>
              <a:rPr lang="ar-SA" b="1" dirty="0" smtClean="0"/>
              <a:t>2- نأتي قبله بلفظة ( أية ) للمؤنَّث .</a:t>
            </a:r>
          </a:p>
          <a:p>
            <a:pPr eaLnBrk="1" hangingPunct="1">
              <a:defRPr/>
            </a:pPr>
            <a:r>
              <a:rPr lang="ar-SA" b="1" dirty="0" smtClean="0">
                <a:solidFill>
                  <a:srgbClr val="00FFFF"/>
                </a:solidFill>
              </a:rPr>
              <a:t>مثل</a:t>
            </a:r>
            <a:r>
              <a:rPr lang="ar-SA" b="1" dirty="0" smtClean="0"/>
              <a:t> </a:t>
            </a:r>
            <a:r>
              <a:rPr lang="ar-SA" b="1" dirty="0" smtClean="0">
                <a:solidFill>
                  <a:srgbClr val="FF99FF"/>
                </a:solidFill>
              </a:rPr>
              <a:t>:   يأيَّتها الأمُّ ، أنتِ صانعة الرِّجال .</a:t>
            </a:r>
          </a:p>
          <a:p>
            <a:pPr eaLnBrk="1" hangingPunct="1">
              <a:defRPr/>
            </a:pPr>
            <a:r>
              <a:rPr lang="ar-SA" b="1" dirty="0" smtClean="0"/>
              <a:t>3- نأتي قبله باسم الإشارة المناسب .</a:t>
            </a:r>
          </a:p>
          <a:p>
            <a:pPr eaLnBrk="1" hangingPunct="1">
              <a:defRPr/>
            </a:pPr>
            <a:r>
              <a:rPr lang="ar-SA" b="1" dirty="0" smtClean="0">
                <a:solidFill>
                  <a:srgbClr val="00FFFF"/>
                </a:solidFill>
              </a:rPr>
              <a:t>مثل</a:t>
            </a:r>
            <a:r>
              <a:rPr lang="ar-SA" b="1" dirty="0" smtClean="0"/>
              <a:t> :   </a:t>
            </a:r>
            <a:r>
              <a:rPr lang="ar-SA" b="1" dirty="0" smtClean="0">
                <a:solidFill>
                  <a:srgbClr val="FF99FF"/>
                </a:solidFill>
              </a:rPr>
              <a:t>يا هذا الفتى ، اغتنم الشباب قبل الكبر .</a:t>
            </a:r>
          </a:p>
          <a:p>
            <a:pPr eaLnBrk="1" hangingPunct="1">
              <a:defRPr/>
            </a:pPr>
            <a:r>
              <a:rPr lang="ar-SA" b="1" dirty="0" smtClean="0"/>
              <a:t>وحكم ( أىّ ، أيَّة ) البناء على الضمِّ ، وما فيه ( ال ) بعدهما مرفوع على أنَّه صفة .</a:t>
            </a:r>
          </a:p>
          <a:p>
            <a:pPr eaLnBrk="1" hangingPunct="1">
              <a:defRPr/>
            </a:pPr>
            <a:r>
              <a:rPr lang="ar-SA" b="1" dirty="0" smtClean="0">
                <a:solidFill>
                  <a:srgbClr val="00FF00"/>
                </a:solidFill>
              </a:rPr>
              <a:t>ويستثنى من ذلك لفظ الجلالة ( الله ) حيث يقال ( يا الله ) ويكثر معه حذف حرف النِّداء ويعوَّض عنه بميم مشدَّدة ، فيقال : اللَّهُمَّ .</a:t>
            </a:r>
          </a:p>
          <a:p>
            <a:pPr eaLnBrk="1" hangingPunct="1">
              <a:defRPr/>
            </a:pPr>
            <a:endParaRPr lang="ar-SA" b="1" dirty="0" smtClean="0">
              <a:solidFill>
                <a:srgbClr val="92D050"/>
              </a:solidFill>
            </a:endParaRPr>
          </a:p>
        </p:txBody>
      </p:sp>
      <p:sp>
        <p:nvSpPr>
          <p:cNvPr id="11268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583248" y="6324600"/>
            <a:ext cx="3499485" cy="3381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C40E790-7D0F-4914-90A1-0B5742707028}" type="datetime2">
              <a:rPr lang="ar-SA" sz="16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sz="14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7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588623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CAB1F7-5493-4F8E-ABE6-0A33E931C06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ar-SA" smtClean="0"/>
          </a:p>
        </p:txBody>
      </p:sp>
    </p:spTree>
  </p:cSld>
  <p:clrMapOvr>
    <a:masterClrMapping/>
  </p:clrMapOvr>
  <p:transition>
    <p:strips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52535" y="1219200"/>
            <a:ext cx="9040336" cy="914400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4400" u="sng" dirty="0" smtClean="0">
                <a:solidFill>
                  <a:srgbClr val="C00000"/>
                </a:solidFill>
                <a:cs typeface="PT Bold Heading" pitchFamily="2" charset="-78"/>
              </a:rPr>
              <a:t>حذف حرف النِّداء</a:t>
            </a:r>
            <a:endParaRPr lang="ar-SA" sz="4400" u="sng" dirty="0">
              <a:solidFill>
                <a:srgbClr val="C0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55327" y="2209800"/>
            <a:ext cx="9137544" cy="3886200"/>
          </a:xfrm>
          <a:solidFill>
            <a:srgbClr val="00FF00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3200" b="1" dirty="0" smtClean="0">
                <a:solidFill>
                  <a:srgbClr val="FF0000"/>
                </a:solidFill>
              </a:rPr>
              <a:t>قد يأتي المنادى ، وأداة النِّداء محذوفة .</a:t>
            </a:r>
          </a:p>
          <a:p>
            <a:pPr eaLnBrk="1" hangingPunct="1">
              <a:defRPr/>
            </a:pPr>
            <a:r>
              <a:rPr lang="ar-SA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مثل قوله تعالى :</a:t>
            </a:r>
          </a:p>
          <a:p>
            <a:pPr eaLnBrk="1" hangingPunct="1">
              <a:defRPr/>
            </a:pPr>
            <a:r>
              <a:rPr lang="ar-SA" sz="3200" b="1" dirty="0" smtClean="0">
                <a:solidFill>
                  <a:srgbClr val="7030A0"/>
                </a:solidFill>
              </a:rPr>
              <a:t>             ” ربَّنا لا تؤاخذنا إن نسينا أو أخطأنا ” .</a:t>
            </a:r>
          </a:p>
          <a:p>
            <a:pPr eaLnBrk="1" hangingPunct="1">
              <a:defRPr/>
            </a:pPr>
            <a:r>
              <a:rPr lang="ar-SA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ومثل</a:t>
            </a:r>
            <a:r>
              <a:rPr lang="ar-SA" sz="3200" b="1" dirty="0" smtClean="0">
                <a:solidFill>
                  <a:srgbClr val="7030A0"/>
                </a:solidFill>
              </a:rPr>
              <a:t> :      سعيد ، أسرع إلىَّ .</a:t>
            </a:r>
          </a:p>
          <a:p>
            <a:pPr eaLnBrk="1" hangingPunct="1">
              <a:defRPr/>
            </a:pPr>
            <a:r>
              <a:rPr lang="ar-SA" sz="3200" b="1" dirty="0" smtClean="0">
                <a:solidFill>
                  <a:srgbClr val="7030A0"/>
                </a:solidFill>
              </a:rPr>
              <a:t>              محمَّد ، اجتهد في دروسك .</a:t>
            </a:r>
          </a:p>
          <a:p>
            <a:pPr eaLnBrk="1" hangingPunct="1">
              <a:defRPr/>
            </a:pPr>
            <a:endParaRPr lang="ar-SA" sz="3200" b="1" dirty="0" smtClean="0">
              <a:solidFill>
                <a:srgbClr val="FF99FF"/>
              </a:solidFill>
            </a:endParaRPr>
          </a:p>
        </p:txBody>
      </p:sp>
      <p:sp>
        <p:nvSpPr>
          <p:cNvPr id="12292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777663" y="6248401"/>
            <a:ext cx="3207861" cy="307975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8CA795-7165-4725-951D-ACBA804A0279}" type="datetime2">
              <a:rPr lang="ar-SA" sz="14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588623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3241A4-63AC-4BAA-B05B-982EE7BC40F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ar-SA" smtClean="0"/>
          </a:p>
        </p:txBody>
      </p:sp>
    </p:spTree>
  </p:cSld>
  <p:clrMapOvr>
    <a:masterClrMapping/>
  </p:clrMapOvr>
  <p:transition>
    <p:split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38574" y="990600"/>
            <a:ext cx="8554297" cy="914400"/>
          </a:xfrm>
          <a:solidFill>
            <a:srgbClr val="FFFF00"/>
          </a:solidFill>
          <a:ln>
            <a:solidFill>
              <a:srgbClr val="00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5400" u="sng" dirty="0" smtClean="0">
                <a:solidFill>
                  <a:srgbClr val="FF0000"/>
                </a:solidFill>
                <a:cs typeface="PT Bold Heading" pitchFamily="2" charset="-78"/>
              </a:rPr>
              <a:t>المنادى</a:t>
            </a:r>
            <a:endParaRPr lang="ar-SA" u="sng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981200"/>
            <a:ext cx="9234752" cy="4114800"/>
          </a:xfrm>
          <a:solidFill>
            <a:srgbClr val="002060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اسم ظاهر يذكر بعد أداة من أدوات النِّداء لطلب إقبال مسمَّاه أو التفاته .</a:t>
            </a:r>
          </a:p>
          <a:p>
            <a:pPr eaLnBrk="1" hangingPunct="1">
              <a:defRPr/>
            </a:pPr>
            <a:r>
              <a:rPr lang="ar-SA" sz="2400" b="1" u="sng" dirty="0" smtClean="0">
                <a:solidFill>
                  <a:srgbClr val="00FFFF"/>
                </a:solidFill>
              </a:rPr>
              <a:t>مثل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 </a:t>
            </a:r>
            <a:r>
              <a:rPr lang="ar-SA" sz="2400" b="1" dirty="0" smtClean="0">
                <a:solidFill>
                  <a:srgbClr val="00FF00"/>
                </a:solidFill>
              </a:rPr>
              <a:t>يا علىُّ ، كن طموحاً إلى المعالي .</a:t>
            </a:r>
          </a:p>
          <a:p>
            <a:pPr eaLnBrk="1" hangingPunct="1">
              <a:defRPr/>
            </a:pPr>
            <a:r>
              <a:rPr lang="ar-SA" sz="2400" b="1" dirty="0">
                <a:solidFill>
                  <a:srgbClr val="00FF00"/>
                </a:solidFill>
              </a:rPr>
              <a:t> </a:t>
            </a:r>
            <a:r>
              <a:rPr lang="ar-SA" sz="2400" b="1" dirty="0" smtClean="0">
                <a:solidFill>
                  <a:srgbClr val="00FF00"/>
                </a:solidFill>
              </a:rPr>
              <a:t>      يا فاطمة ، اجتهدي في دروسكِ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من أدوات النِّداء : </a:t>
            </a:r>
            <a:r>
              <a:rPr lang="ar-SA" sz="2400" b="1" dirty="0" smtClean="0">
                <a:solidFill>
                  <a:srgbClr val="FF99FF"/>
                </a:solidFill>
              </a:rPr>
              <a:t>( يَا ، أيَا ، هَيَا ، أي ، الهمزة ، آي ، هيا )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قد تستخدم : </a:t>
            </a:r>
            <a:r>
              <a:rPr lang="ar-SA" sz="2400" b="1" dirty="0" smtClean="0">
                <a:solidFill>
                  <a:srgbClr val="FF99FF"/>
                </a:solidFill>
              </a:rPr>
              <a:t>( أي ، الهمزة ) 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لنداء القريب .</a:t>
            </a:r>
          </a:p>
          <a:p>
            <a:pPr eaLnBrk="1" hangingPunct="1">
              <a:defRPr/>
            </a:pPr>
            <a:r>
              <a:rPr lang="ar-S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ar-SA" sz="2400" b="1" dirty="0" smtClean="0">
                <a:solidFill>
                  <a:srgbClr val="FF99FF"/>
                </a:solidFill>
              </a:rPr>
              <a:t>( أيا ، هيا ) 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للبعيد .</a:t>
            </a:r>
          </a:p>
          <a:p>
            <a:pPr eaLnBrk="1" hangingPunct="1">
              <a:defRPr/>
            </a:pPr>
            <a:r>
              <a:rPr lang="ar-S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ar-SA" sz="2400" b="1" dirty="0" smtClean="0">
                <a:solidFill>
                  <a:srgbClr val="FF99FF"/>
                </a:solidFill>
              </a:rPr>
              <a:t>( يا ) </a:t>
            </a:r>
            <a:r>
              <a:rPr lang="ar-S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لكلِّ منادى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92D050"/>
                </a:solidFill>
              </a:rPr>
              <a:t>وقد تستخدم الأداة لغير ذلك لمعانِ بلاغيَّة .</a:t>
            </a:r>
          </a:p>
          <a:p>
            <a:pPr eaLnBrk="1" hangingPunct="1">
              <a:defRPr/>
            </a:pPr>
            <a:endParaRPr lang="ar-SA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00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777663" y="6324600"/>
            <a:ext cx="3402277" cy="3381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8150C2FB-FA90-491F-B65D-D90A0AAAE27B}" type="datetime2">
              <a:rPr lang="ar-SA" sz="1600" b="1" smtClean="0">
                <a:solidFill>
                  <a:srgbClr val="FFFF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rgbClr val="FFFF00"/>
              </a:solidFill>
            </a:endParaRPr>
          </a:p>
        </p:txBody>
      </p:sp>
      <p:sp>
        <p:nvSpPr>
          <p:cNvPr id="4101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059A2-30A0-4788-AC85-E7A5B60BED63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ar-SA" smtClean="0"/>
          </a:p>
        </p:txBody>
      </p:sp>
    </p:spTree>
  </p:cSld>
  <p:clrMapOvr>
    <a:masterClrMapping/>
  </p:clrMapOvr>
  <p:transition>
    <p:checker dir="vert"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41366" y="990600"/>
            <a:ext cx="8651505" cy="838200"/>
          </a:xfrm>
          <a:solidFill>
            <a:srgbClr val="00FF00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4800" u="sng" dirty="0" smtClean="0">
                <a:solidFill>
                  <a:srgbClr val="7030A0"/>
                </a:solidFill>
                <a:cs typeface="PT Bold Heading" pitchFamily="2" charset="-78"/>
              </a:rPr>
              <a:t>أنواع المنادى</a:t>
            </a:r>
            <a:endParaRPr lang="ar-SA" sz="4800" u="sng" dirty="0">
              <a:solidFill>
                <a:srgbClr val="7030A0"/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905000"/>
            <a:ext cx="9234752" cy="4267200"/>
          </a:xfrm>
          <a:solidFill>
            <a:srgbClr val="C0000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1- المنادى المضاف ويكون واجب النَّصب ، مثل :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          يا عبد الرَّحمن ، اختر الصَّديق الوفي .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          يا ذا العلم ، لا تبخل بعلمك على غيرك .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          يا حكم المباراة ، كن يقظاً عادلا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والمضاف قد يكون مفرداً كما سبق ، وقد  يكون مثنَّى ، مثل :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         يا رائدي الفضاء ، سجِّلا كلَّ ظاهرةٍ تستحق التسجيل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وقد يكون جمعاً ، مثل :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         يا مذيعي الأنباء ، حافظوا على سلامة النطق .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         يا مذيعات الأنباء ، حافظنَ على سلامة النطق .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680456" y="6324601"/>
            <a:ext cx="3305069" cy="307975"/>
          </a:xfrm>
        </p:spPr>
        <p:txBody>
          <a:bodyPr/>
          <a:lstStyle/>
          <a:p>
            <a:pPr algn="r">
              <a:defRPr/>
            </a:pPr>
            <a:fld id="{2B64E16B-2AE2-4299-83B7-E88E73FEA05B}" type="datetime2">
              <a:rPr lang="ar-SA" sz="1400" b="1">
                <a:solidFill>
                  <a:schemeClr val="bg1">
                    <a:lumMod val="60000"/>
                    <a:lumOff val="40000"/>
                  </a:schemeClr>
                </a:solidFill>
              </a:rPr>
              <a:pPr algn="r">
                <a:defRPr/>
              </a:pPr>
              <a:t>الأحد، 14 ربيع الأول، 1444</a:t>
            </a:fld>
            <a:endParaRPr lang="ar-SA" sz="11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35872-AECC-4702-8EB1-34CEF987B726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ar-SA" smtClean="0"/>
          </a:p>
        </p:txBody>
      </p:sp>
    </p:spTree>
  </p:cSld>
  <p:clrMapOvr>
    <a:masterClrMapping/>
  </p:clrMapOvr>
  <p:transition>
    <p:comb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066800"/>
            <a:ext cx="9234752" cy="5029200"/>
          </a:xfrm>
          <a:solidFill>
            <a:srgbClr val="C0000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المنادى المضاف لياء المتكلم </a:t>
            </a:r>
          </a:p>
          <a:p>
            <a:pPr eaLnBrk="1" hangingPunct="1"/>
            <a:r>
              <a:rPr lang="ar-SA" sz="2400" b="1" smtClean="0">
                <a:solidFill>
                  <a:srgbClr val="00FFFF"/>
                </a:solidFill>
              </a:rPr>
              <a:t>كقولك</a:t>
            </a:r>
            <a:r>
              <a:rPr lang="ar-SA" sz="2400" b="1" smtClean="0">
                <a:solidFill>
                  <a:srgbClr val="FF99FF"/>
                </a:solidFill>
              </a:rPr>
              <a:t> : </a:t>
            </a:r>
            <a:r>
              <a:rPr lang="ar-SA" sz="2400" b="1" smtClean="0">
                <a:solidFill>
                  <a:srgbClr val="00FF00"/>
                </a:solidFill>
              </a:rPr>
              <a:t>( يا صاحبي ، يا صديقي ، يا حبيبي ) </a:t>
            </a:r>
            <a:r>
              <a:rPr lang="ar-SA" sz="2400" b="1" smtClean="0">
                <a:solidFill>
                  <a:srgbClr val="FF99FF"/>
                </a:solidFill>
              </a:rPr>
              <a:t>هو نوع من المنادى المضاف .</a:t>
            </a:r>
          </a:p>
          <a:p>
            <a:pPr eaLnBrk="1" hangingPunct="1"/>
            <a:r>
              <a:rPr lang="ar-SA" sz="2400" b="1" smtClean="0">
                <a:solidFill>
                  <a:srgbClr val="FF99FF"/>
                </a:solidFill>
              </a:rPr>
              <a:t>فهو منصوب لكن بفتحة مقدَّرة على ما قبل ( ياء المتكلم ) </a:t>
            </a:r>
            <a:r>
              <a:rPr lang="ar-SA" sz="2400" b="1" smtClean="0">
                <a:solidFill>
                  <a:srgbClr val="00FF00"/>
                </a:solidFill>
              </a:rPr>
              <a:t>والوجوه كالآتي :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1- صورة الأصل ، وهى إثبات ( الياء السَّاكنة ) .</a:t>
            </a:r>
          </a:p>
          <a:p>
            <a:pPr eaLnBrk="1" hangingPunct="1"/>
            <a:r>
              <a:rPr lang="ar-SA" sz="2400" b="1" smtClean="0">
                <a:solidFill>
                  <a:srgbClr val="00FFFF"/>
                </a:solidFill>
              </a:rPr>
              <a:t>كقوله تعالى </a:t>
            </a:r>
            <a:r>
              <a:rPr lang="ar-SA" sz="2400" b="1" smtClean="0">
                <a:solidFill>
                  <a:srgbClr val="FF99FF"/>
                </a:solidFill>
              </a:rPr>
              <a:t>: ” يا عبادي ، لا خوف عليكم اليوم ولا أنتم تحزنون ”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2- إثبات ( الياء ) مفتوحة ، </a:t>
            </a:r>
            <a:r>
              <a:rPr lang="ar-SA" sz="2400" b="1" smtClean="0">
                <a:solidFill>
                  <a:srgbClr val="00FFFF"/>
                </a:solidFill>
              </a:rPr>
              <a:t>كقوله تعالى </a:t>
            </a:r>
            <a:r>
              <a:rPr lang="ar-SA" sz="2400" b="1" smtClean="0">
                <a:solidFill>
                  <a:srgbClr val="FFFF00"/>
                </a:solidFill>
              </a:rPr>
              <a:t>:</a:t>
            </a:r>
          </a:p>
          <a:p>
            <a:pPr eaLnBrk="1" hangingPunct="1"/>
            <a:r>
              <a:rPr lang="ar-SA" sz="2400" b="1" smtClean="0">
                <a:solidFill>
                  <a:srgbClr val="FF99FF"/>
                </a:solidFill>
              </a:rPr>
              <a:t>                 ” يا عبادِىَ الذين أسرفوا على أنفسهم لا تقنطوا من رحمة الله ” .</a:t>
            </a:r>
          </a:p>
          <a:p>
            <a:pPr eaLnBrk="1" hangingPunct="1"/>
            <a:endParaRPr lang="ar-SA" b="1" smtClean="0"/>
          </a:p>
        </p:txBody>
      </p:sp>
      <p:sp>
        <p:nvSpPr>
          <p:cNvPr id="6147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874871" y="6324601"/>
            <a:ext cx="3110653" cy="307975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836785A8-160D-4CED-A9B0-93A5EA8D2363}" type="datetime2">
              <a:rPr lang="ar-SA" sz="14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00198-81A5-4897-A1BC-A5BFBEE6499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ar-SA" smtClean="0"/>
          </a:p>
        </p:txBody>
      </p:sp>
    </p:spTree>
  </p:cSld>
  <p:clrMapOvr>
    <a:masterClrMapping/>
  </p:clrMapOvr>
  <p:transition>
    <p:checker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219200"/>
            <a:ext cx="9234752" cy="4876800"/>
          </a:xfrm>
          <a:solidFill>
            <a:schemeClr val="bg1">
              <a:lumMod val="5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3- حذف ( الياء ) وإبقاء الكسرة دليلا عليها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 </a:t>
            </a:r>
            <a:r>
              <a:rPr lang="ar-SA" sz="2800" b="1" dirty="0" smtClean="0">
                <a:solidFill>
                  <a:srgbClr val="00FFFF"/>
                </a:solidFill>
              </a:rPr>
              <a:t>كقوله تعالى :    </a:t>
            </a:r>
            <a:r>
              <a:rPr lang="ar-SA" sz="2800" b="1" dirty="0" smtClean="0">
                <a:solidFill>
                  <a:srgbClr val="FF99FF"/>
                </a:solidFill>
              </a:rPr>
              <a:t>” يا عبادِ فاتَّقون ”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4- قلب ( ياء المتكلم ) ألفاً مع قلب الكسرة قبلها ( فتحة )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00FFFF"/>
                </a:solidFill>
              </a:rPr>
              <a:t>كقوله تعالى :  </a:t>
            </a:r>
            <a:r>
              <a:rPr lang="ar-SA" sz="2800" b="1" dirty="0" smtClean="0">
                <a:solidFill>
                  <a:srgbClr val="FF99FF"/>
                </a:solidFill>
              </a:rPr>
              <a:t>” يا حسرتا على ما فرَّطت في جنب الله ” 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5- حذف ( الألف ) مع بقاء ( الفتحة ) قبلها . </a:t>
            </a:r>
            <a:r>
              <a:rPr lang="ar-SA" sz="2800" b="1" dirty="0" smtClean="0">
                <a:solidFill>
                  <a:srgbClr val="00FFFF"/>
                </a:solidFill>
              </a:rPr>
              <a:t>كقولك</a:t>
            </a:r>
            <a:r>
              <a:rPr lang="ar-SA" sz="2800" b="1" dirty="0" smtClean="0">
                <a:solidFill>
                  <a:srgbClr val="FFFF00"/>
                </a:solidFill>
              </a:rPr>
              <a:t> : يا صاحب </a:t>
            </a:r>
            <a:r>
              <a:rPr lang="ar-SA" sz="2800" b="1" dirty="0" err="1" smtClean="0">
                <a:solidFill>
                  <a:srgbClr val="FFFF00"/>
                </a:solidFill>
              </a:rPr>
              <a:t>َ</a:t>
            </a:r>
            <a:r>
              <a:rPr lang="ar-SA" sz="2800" b="1" dirty="0" smtClean="0">
                <a:solidFill>
                  <a:srgbClr val="FFFF00"/>
                </a:solidFill>
              </a:rPr>
              <a:t> أي يا صاحبي .</a:t>
            </a:r>
          </a:p>
          <a:p>
            <a:pPr eaLnBrk="1" hangingPunct="1">
              <a:defRPr/>
            </a:pPr>
            <a:endParaRPr lang="ar-SA" sz="28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ar-SA" sz="2800" b="1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ar-SA" sz="2800" b="1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1166495" y="6248401"/>
            <a:ext cx="2819030" cy="307975"/>
          </a:xfrm>
        </p:spPr>
        <p:txBody>
          <a:bodyPr/>
          <a:lstStyle/>
          <a:p>
            <a:pPr algn="r">
              <a:defRPr/>
            </a:pPr>
            <a:fld id="{A84E69A8-7E25-417C-853F-A6EFD93F0BB5}" type="datetime2">
              <a:rPr lang="ar-SA" sz="14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>
                <a:defRPr/>
              </a:pPr>
              <a:t>الأحد، 14 ربيع الأول، 1444</a:t>
            </a:fld>
            <a:endParaRPr lang="ar-SA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>
              <a:defRPr/>
            </a:pPr>
            <a:fld id="{2189CB79-1D15-403E-8892-EE9C340EC680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</p:spTree>
  </p:cSld>
  <p:clrMapOvr>
    <a:masterClrMapping/>
  </p:clrMapOvr>
  <p:transition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38574" y="990600"/>
            <a:ext cx="8554297" cy="762000"/>
          </a:xfrm>
          <a:solidFill>
            <a:srgbClr val="00FF00"/>
          </a:solidFill>
          <a:ln>
            <a:solidFill>
              <a:srgbClr val="00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u="sng" dirty="0" smtClean="0">
                <a:solidFill>
                  <a:srgbClr val="C00000"/>
                </a:solidFill>
                <a:cs typeface="PT Bold Heading" pitchFamily="2" charset="-78"/>
              </a:rPr>
              <a:t>2- المنادى الشبيه بالمضاف </a:t>
            </a:r>
            <a:endParaRPr lang="ar-SA" u="sng" dirty="0">
              <a:solidFill>
                <a:srgbClr val="C0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828800"/>
            <a:ext cx="9234752" cy="4267200"/>
          </a:xfr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2800" b="1" dirty="0" smtClean="0">
                <a:solidFill>
                  <a:srgbClr val="FF99FF"/>
                </a:solidFill>
              </a:rPr>
              <a:t>وهو ما اتصل به شيء يتمِّم معناه غير المضاف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00FFFF"/>
                </a:solidFill>
              </a:rPr>
              <a:t>مثل</a:t>
            </a:r>
            <a:r>
              <a:rPr lang="ar-SA" sz="2800" b="1" dirty="0" smtClean="0">
                <a:solidFill>
                  <a:srgbClr val="FF99FF"/>
                </a:solidFill>
              </a:rPr>
              <a:t> </a:t>
            </a:r>
            <a:r>
              <a:rPr lang="ar-SA" sz="2800" b="1" dirty="0" smtClean="0">
                <a:solidFill>
                  <a:srgbClr val="FFFF00"/>
                </a:solidFill>
              </a:rPr>
              <a:t>:     يا واعظاً غيرك ، ابدأ بنفسك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           يا شارباً من النِّيل ، إنَّ ماءه لم يخلق لكسلان .</a:t>
            </a:r>
          </a:p>
          <a:p>
            <a:pPr algn="ctr"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  يا مبعوثاً في طلب العلم ، أنت سفير لبلادك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            يا فصيحاً كلامه ، إنَّك تستحق الإصغاء إليك .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FF99FF"/>
                </a:solidFill>
              </a:rPr>
              <a:t>والمنادى في هذا النَّوع واجب النَّصب ، وعلامة النَّصب على حسب نوع الاسم . </a:t>
            </a:r>
          </a:p>
          <a:p>
            <a:pPr eaLnBrk="1" hangingPunct="1">
              <a:defRPr/>
            </a:pPr>
            <a:r>
              <a:rPr lang="ar-SA" sz="2800" b="1" dirty="0" smtClean="0">
                <a:solidFill>
                  <a:srgbClr val="92D050"/>
                </a:solidFill>
              </a:rPr>
              <a:t>علامة النَّصب في هذه الأمثلة ( الفتحة الظاهرة ) .</a:t>
            </a:r>
          </a:p>
        </p:txBody>
      </p:sp>
      <p:sp>
        <p:nvSpPr>
          <p:cNvPr id="7172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972079" y="6324601"/>
            <a:ext cx="3013445" cy="307975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EC3668A6-958D-4A74-80A3-ABCF37409239}" type="datetime2">
              <a:rPr lang="ar-SA" sz="14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7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C8329-2353-4D5B-9814-0F917FD726CC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ar-SA" smtClean="0"/>
          </a:p>
        </p:txBody>
      </p:sp>
    </p:spTree>
  </p:cSld>
  <p:clrMapOvr>
    <a:masterClrMapping/>
  </p:clrMapOvr>
  <p:transition>
    <p:comb dir="vert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38574" y="1066800"/>
            <a:ext cx="8554297" cy="838200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u="sng" dirty="0" smtClean="0">
                <a:solidFill>
                  <a:srgbClr val="FF0000"/>
                </a:solidFill>
                <a:cs typeface="PT Bold Heading" pitchFamily="2" charset="-78"/>
              </a:rPr>
              <a:t>3- المنادى النَّكرة غير المقصودة</a:t>
            </a:r>
            <a:endParaRPr lang="ar-SA" u="sng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981200"/>
            <a:ext cx="9234752" cy="4114800"/>
          </a:xfrm>
          <a:solidFill>
            <a:srgbClr val="7030A0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وهى التي لا يقصد بندائها معيَّن ، بل تصدق على كلِّ فرد تدلُّ عليه .</a:t>
            </a:r>
          </a:p>
          <a:p>
            <a:pPr eaLnBrk="1" hangingPunct="1"/>
            <a:r>
              <a:rPr lang="ar-SA" sz="2400" b="1" smtClean="0">
                <a:solidFill>
                  <a:srgbClr val="00FFFF"/>
                </a:solidFill>
              </a:rPr>
              <a:t>مثل</a:t>
            </a:r>
            <a:r>
              <a:rPr lang="ar-SA" sz="2400" b="1" smtClean="0"/>
              <a:t> :       </a:t>
            </a:r>
            <a:r>
              <a:rPr lang="ar-SA" sz="2400" b="1" smtClean="0">
                <a:solidFill>
                  <a:srgbClr val="FFFF00"/>
                </a:solidFill>
              </a:rPr>
              <a:t>يا وطنيَّا ، إنَّك مثل صالح لغيرك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             يا غافلا ، تنبَّه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             يا ظالماً ، لك حساب عسير .</a:t>
            </a:r>
          </a:p>
          <a:p>
            <a:pPr eaLnBrk="1" hangingPunct="1"/>
            <a:r>
              <a:rPr lang="ar-SA" sz="2400" b="1" smtClean="0">
                <a:solidFill>
                  <a:srgbClr val="00FFFF"/>
                </a:solidFill>
              </a:rPr>
              <a:t>قول المتسوّل :       </a:t>
            </a:r>
            <a:r>
              <a:rPr lang="ar-SA" sz="2400" b="1" smtClean="0">
                <a:solidFill>
                  <a:srgbClr val="FFFF00"/>
                </a:solidFill>
              </a:rPr>
              <a:t>يا محسنين لله .</a:t>
            </a:r>
          </a:p>
          <a:p>
            <a:pPr eaLnBrk="1" hangingPunct="1"/>
            <a:r>
              <a:rPr lang="ar-SA" sz="2400" b="1" smtClean="0">
                <a:solidFill>
                  <a:srgbClr val="00FF00"/>
                </a:solidFill>
              </a:rPr>
              <a:t>والمنادى في هذا النَّوع أيضاً واجب النَّصب ، وعلامات النَّصب بحسب نوع الاسم .</a:t>
            </a:r>
          </a:p>
          <a:p>
            <a:pPr eaLnBrk="1" hangingPunct="1"/>
            <a:r>
              <a:rPr lang="ar-SA" sz="2400" b="1" smtClean="0"/>
              <a:t>في الأمثلة الثلاثة الأولى علامة النَّصب ( الفتحة الظاهرة ) وفى المثال الأخير ( الياء ) .                  </a:t>
            </a:r>
          </a:p>
        </p:txBody>
      </p:sp>
      <p:sp>
        <p:nvSpPr>
          <p:cNvPr id="8196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972079" y="6324601"/>
            <a:ext cx="3013445" cy="307975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EF84967E-7975-410B-BE6D-57D7B65FAA94}" type="datetime2">
              <a:rPr lang="ar-SA" sz="14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8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CE98B-E329-4E43-914C-0E788315071B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ar-SA" smtClean="0"/>
          </a:p>
        </p:txBody>
      </p:sp>
    </p:spTree>
  </p:cSld>
  <p:clrMapOvr>
    <a:masterClrMapping/>
  </p:clrMapOvr>
  <p:transition>
    <p:randomBar dir="vert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41366" y="990600"/>
            <a:ext cx="8554297" cy="762000"/>
          </a:xfrm>
          <a:solidFill>
            <a:schemeClr val="tx1"/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u="sng" dirty="0" smtClean="0">
                <a:solidFill>
                  <a:srgbClr val="C00000"/>
                </a:solidFill>
                <a:cs typeface="PT Bold Heading" pitchFamily="2" charset="-78"/>
              </a:rPr>
              <a:t>4- النَّكرة المقصودة</a:t>
            </a:r>
            <a:endParaRPr lang="ar-SA" u="sng" dirty="0">
              <a:solidFill>
                <a:srgbClr val="C0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828800"/>
            <a:ext cx="9234752" cy="4267200"/>
          </a:xfrm>
          <a:solidFill>
            <a:srgbClr val="006600"/>
          </a:solidFill>
          <a:ln>
            <a:solidFill>
              <a:srgbClr val="FFFF00"/>
            </a:solidFill>
          </a:ln>
        </p:spPr>
        <p:txBody>
          <a:bodyPr/>
          <a:lstStyle/>
          <a:p>
            <a:pPr eaLnBrk="1" hangingPunct="1"/>
            <a:r>
              <a:rPr lang="ar-SA" sz="2400" b="1" smtClean="0">
                <a:solidFill>
                  <a:srgbClr val="66FFFF"/>
                </a:solidFill>
              </a:rPr>
              <a:t>وهى النَّكرة التي قصد نداؤها ، فدلت على معيَّن .</a:t>
            </a:r>
          </a:p>
          <a:p>
            <a:pPr eaLnBrk="1" hangingPunct="1"/>
            <a:r>
              <a:rPr lang="ar-SA" sz="2400" b="1" smtClean="0">
                <a:solidFill>
                  <a:srgbClr val="FF99FF"/>
                </a:solidFill>
              </a:rPr>
              <a:t>مثل</a:t>
            </a:r>
            <a:r>
              <a:rPr lang="ar-SA" sz="2400" b="1" smtClean="0">
                <a:solidFill>
                  <a:srgbClr val="66FFFF"/>
                </a:solidFill>
              </a:rPr>
              <a:t> </a:t>
            </a:r>
            <a:r>
              <a:rPr lang="ar-SA" sz="2400" b="1" smtClean="0">
                <a:solidFill>
                  <a:srgbClr val="FFFF00"/>
                </a:solidFill>
              </a:rPr>
              <a:t>:         يا بائعُ ، لا تحتكر السِّلعة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               يا بائعان ، لا تحتكرا السِّلعة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               يا بائعون ، لا تحتكروا السِّلعة .</a:t>
            </a:r>
          </a:p>
          <a:p>
            <a:pPr eaLnBrk="1" hangingPunct="1"/>
            <a:r>
              <a:rPr lang="ar-SA" sz="2400" b="1" smtClean="0">
                <a:solidFill>
                  <a:srgbClr val="FFFF00"/>
                </a:solidFill>
              </a:rPr>
              <a:t>               يا بائعات ، لا تحتكرن السِّلعة .</a:t>
            </a:r>
          </a:p>
          <a:p>
            <a:pPr eaLnBrk="1" hangingPunct="1"/>
            <a:r>
              <a:rPr lang="ar-SA" sz="2400" b="1" smtClean="0">
                <a:solidFill>
                  <a:srgbClr val="66FFFF"/>
                </a:solidFill>
              </a:rPr>
              <a:t>وهذا النَّوع من المنادى يبنى على ما يرفع به ، فتجد :</a:t>
            </a:r>
          </a:p>
          <a:p>
            <a:pPr eaLnBrk="1" hangingPunct="1"/>
            <a:r>
              <a:rPr lang="ar-SA" sz="2400" b="1" smtClean="0">
                <a:solidFill>
                  <a:srgbClr val="FF99FF"/>
                </a:solidFill>
              </a:rPr>
              <a:t>في المثال الأول البناء على ( الضمِّ ) وكذلك في المثال الرَّابع .</a:t>
            </a:r>
          </a:p>
          <a:p>
            <a:pPr eaLnBrk="1" hangingPunct="1"/>
            <a:r>
              <a:rPr lang="ar-SA" sz="2400" b="1" smtClean="0">
                <a:solidFill>
                  <a:srgbClr val="FF99FF"/>
                </a:solidFill>
              </a:rPr>
              <a:t>في المثال الثاني البناء على ( الألف ) .</a:t>
            </a:r>
          </a:p>
          <a:p>
            <a:pPr eaLnBrk="1" hangingPunct="1"/>
            <a:r>
              <a:rPr lang="ar-SA" sz="2400" b="1" smtClean="0">
                <a:solidFill>
                  <a:srgbClr val="FF99FF"/>
                </a:solidFill>
              </a:rPr>
              <a:t>في المثال الثالث البناء على ( الواو ) .</a:t>
            </a:r>
          </a:p>
        </p:txBody>
      </p:sp>
      <p:sp>
        <p:nvSpPr>
          <p:cNvPr id="9220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680456" y="6324600"/>
            <a:ext cx="3305069" cy="3381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B8E9163B-8A21-4171-8CF5-B60C5BB61DB2}" type="datetime2">
              <a:rPr lang="ar-SA" sz="16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sz="14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22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941F27-3227-425D-B18E-F2E79C4AB5B9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ar-SA" smtClean="0"/>
          </a:p>
        </p:txBody>
      </p:sp>
    </p:spTree>
  </p:cSld>
  <p:clrMapOvr>
    <a:masterClrMapping/>
  </p:clrMapOvr>
  <p:transition>
    <p:checker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41366" y="990600"/>
            <a:ext cx="8651505" cy="609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u="sng" dirty="0" smtClean="0">
                <a:solidFill>
                  <a:schemeClr val="bg1">
                    <a:lumMod val="60000"/>
                    <a:lumOff val="40000"/>
                  </a:schemeClr>
                </a:solidFill>
                <a:cs typeface="PT Bold Heading" pitchFamily="2" charset="-78"/>
              </a:rPr>
              <a:t>5- العلم المفرد</a:t>
            </a:r>
            <a:endParaRPr lang="ar-SA" u="sng" dirty="0">
              <a:solidFill>
                <a:schemeClr val="bg1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8119" y="1676400"/>
            <a:ext cx="9234752" cy="4419600"/>
          </a:xfrm>
          <a:solidFill>
            <a:schemeClr val="bg1">
              <a:lumMod val="75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ar-SA" sz="2400" b="1" dirty="0" smtClean="0">
                <a:solidFill>
                  <a:srgbClr val="FFFF00"/>
                </a:solidFill>
              </a:rPr>
              <a:t>وهو ما ليس مضافاً ولا شبيهاً بالمضاف من الأعلام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00FFFF"/>
                </a:solidFill>
              </a:rPr>
              <a:t>مثل : قوله – عليه السَّلام - لعائشة – رضي الله عنها :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00FF00"/>
                </a:solidFill>
              </a:rPr>
              <a:t>                ” يا عائشة ، أطعمي المسكين ولو بشقِّ تمرة ”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00FFFF"/>
                </a:solidFill>
              </a:rPr>
              <a:t>ومثل</a:t>
            </a:r>
            <a:r>
              <a:rPr lang="ar-SA" sz="2400" b="1" dirty="0" smtClean="0">
                <a:solidFill>
                  <a:srgbClr val="92D050"/>
                </a:solidFill>
              </a:rPr>
              <a:t> </a:t>
            </a:r>
            <a:r>
              <a:rPr lang="ar-SA" sz="2400" b="1" dirty="0" smtClean="0">
                <a:solidFill>
                  <a:srgbClr val="00FF00"/>
                </a:solidFill>
              </a:rPr>
              <a:t>:          يا محمَّدان ، إنَّ العمل سبيل الأمل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00FF00"/>
                </a:solidFill>
              </a:rPr>
              <a:t>                 يا محمَّدون ، إنَّ العمل سبيل الأمل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00FF00"/>
                </a:solidFill>
              </a:rPr>
              <a:t>                 يا فاطماتُ ، إنَّ العمل سبيل النَّجاح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FFFF00"/>
                </a:solidFill>
              </a:rPr>
              <a:t>والمنادى في هذا النَّوع ( العلم المفرد ) يبنى على ما يرفع به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FF99FF"/>
                </a:solidFill>
              </a:rPr>
              <a:t>في المثال الأول يبنى على ( الضمِّ ) وكذلك في المثال الرَّابع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FF99FF"/>
                </a:solidFill>
              </a:rPr>
              <a:t>في المثال الثاني يبنى على ( الألف ) مثنى .</a:t>
            </a:r>
          </a:p>
          <a:p>
            <a:pPr eaLnBrk="1" hangingPunct="1">
              <a:defRPr/>
            </a:pPr>
            <a:r>
              <a:rPr lang="ar-SA" sz="2400" b="1" dirty="0" smtClean="0">
                <a:solidFill>
                  <a:srgbClr val="FF99FF"/>
                </a:solidFill>
              </a:rPr>
              <a:t>في المثال الثالث يبنى على ( الواو ) جمع المذكر السَّالم .</a:t>
            </a:r>
          </a:p>
        </p:txBody>
      </p:sp>
      <p:sp>
        <p:nvSpPr>
          <p:cNvPr id="10244" name="عنصر نائب للتاريخ 3"/>
          <p:cNvSpPr>
            <a:spLocks noGrp="1"/>
          </p:cNvSpPr>
          <p:nvPr>
            <p:ph type="dt" sz="quarter" idx="10"/>
          </p:nvPr>
        </p:nvSpPr>
        <p:spPr>
          <a:xfrm>
            <a:off x="874871" y="6248400"/>
            <a:ext cx="3110653" cy="3381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B30CDF8-9663-43AF-A431-697985B95C46}" type="datetime2">
              <a:rPr lang="ar-SA" sz="1600" b="1" smtClean="0">
                <a:solidFill>
                  <a:srgbClr val="FFFF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الأحد، 14 ربيع الأول، 1444</a:t>
            </a:fld>
            <a:endParaRPr lang="ar-SA" b="1" dirty="0" smtClean="0">
              <a:solidFill>
                <a:srgbClr val="FFFF00"/>
              </a:solidFill>
            </a:endParaRPr>
          </a:p>
        </p:txBody>
      </p:sp>
      <p:sp>
        <p:nvSpPr>
          <p:cNvPr id="1024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240696" y="6205538"/>
            <a:ext cx="386644" cy="52322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E283EA-8F32-4E52-8BC9-1B642BDCB884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ar-SA" smtClean="0"/>
          </a:p>
        </p:txBody>
      </p:sp>
    </p:spTree>
  </p:cSld>
  <p:clrMapOvr>
    <a:masterClrMapping/>
  </p:clrMapOvr>
  <p:transition>
    <p:randomBar dir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أسلوب النِّداء  بالصَّوت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أسلوب النِّداء  بالصَّوت</Template>
  <TotalTime>3</TotalTime>
  <Words>895</Words>
  <Application>Microsoft Office PowerPoint</Application>
  <PresentationFormat>Custom</PresentationFormat>
  <Paragraphs>115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أسلوب النِّداء  بالصَّوت</vt:lpstr>
      <vt:lpstr>PowerPoint Presentation</vt:lpstr>
      <vt:lpstr>المنادى</vt:lpstr>
      <vt:lpstr>أنواع المنادى</vt:lpstr>
      <vt:lpstr>PowerPoint Presentation</vt:lpstr>
      <vt:lpstr>PowerPoint Presentation</vt:lpstr>
      <vt:lpstr>2- المنادى الشبيه بالمضاف </vt:lpstr>
      <vt:lpstr>3- المنادى النَّكرة غير المقصودة</vt:lpstr>
      <vt:lpstr>4- النَّكرة المقصودة</vt:lpstr>
      <vt:lpstr>5- العلم المفرد</vt:lpstr>
      <vt:lpstr>نداء ما فيه ( ال )</vt:lpstr>
      <vt:lpstr>حذف حرف النِّداء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seaf</dc:creator>
  <cp:lastModifiedBy>OSS-</cp:lastModifiedBy>
  <cp:revision>3</cp:revision>
  <dcterms:created xsi:type="dcterms:W3CDTF">2015-07-30T15:35:05Z</dcterms:created>
  <dcterms:modified xsi:type="dcterms:W3CDTF">2022-10-09T09:28:15Z</dcterms:modified>
</cp:coreProperties>
</file>